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handoutMasterIdLst>
    <p:handoutMasterId r:id="rId6"/>
  </p:handoutMasterIdLst>
  <p:sldIdLst>
    <p:sldId id="256" r:id="rId5"/>
  </p:sldIdLst>
  <p:sldSz cx="9144000" cy="6858000" type="screen4x3"/>
  <p:notesSz cx="68580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2C5F"/>
    <a:srgbClr val="84BD00"/>
    <a:srgbClr val="C5E86C"/>
    <a:srgbClr val="00A9E0"/>
    <a:srgbClr val="003A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166F24-1EF0-6C0D-6E9D-FC596AC2BE46}" v="315" dt="2024-05-04T14:57:04.5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lik, Rabia" userId="S::rabia.malik@yale.edu::6843324c-e51a-41b1-ba89-103f982f207d" providerId="AD" clId="Web-{5B166F24-1EF0-6C0D-6E9D-FC596AC2BE46}"/>
    <pc:docChg chg="modSld">
      <pc:chgData name="Malik, Rabia" userId="S::rabia.malik@yale.edu::6843324c-e51a-41b1-ba89-103f982f207d" providerId="AD" clId="Web-{5B166F24-1EF0-6C0D-6E9D-FC596AC2BE46}" dt="2024-05-04T14:57:03.802" v="313" actId="20577"/>
      <pc:docMkLst>
        <pc:docMk/>
      </pc:docMkLst>
      <pc:sldChg chg="modSp">
        <pc:chgData name="Malik, Rabia" userId="S::rabia.malik@yale.edu::6843324c-e51a-41b1-ba89-103f982f207d" providerId="AD" clId="Web-{5B166F24-1EF0-6C0D-6E9D-FC596AC2BE46}" dt="2024-05-04T14:57:03.802" v="313" actId="20577"/>
        <pc:sldMkLst>
          <pc:docMk/>
          <pc:sldMk cId="918487112" sldId="256"/>
        </pc:sldMkLst>
        <pc:spChg chg="mod">
          <ac:chgData name="Malik, Rabia" userId="S::rabia.malik@yale.edu::6843324c-e51a-41b1-ba89-103f982f207d" providerId="AD" clId="Web-{5B166F24-1EF0-6C0D-6E9D-FC596AC2BE46}" dt="2024-05-04T14:57:03.802" v="313" actId="20577"/>
          <ac:spMkLst>
            <pc:docMk/>
            <pc:sldMk cId="918487112" sldId="256"/>
            <ac:spMk id="6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7B5D5C-19BB-436C-BE78-8620FB42FB62}" type="datetimeFigureOut">
              <a:rPr lang="en-US" smtClean="0"/>
              <a:t>5/4/2024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F0181-A8A7-415B-B33D-319CCD4EA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3845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1504" y="502920"/>
            <a:ext cx="1310640" cy="10934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56466"/>
            <a:ext cx="7772400" cy="556359"/>
          </a:xfrm>
        </p:spPr>
        <p:txBody>
          <a:bodyPr>
            <a:normAutofit/>
          </a:bodyPr>
          <a:lstStyle>
            <a:lvl1pPr algn="l">
              <a:defRPr sz="3200" b="1" i="0">
                <a:solidFill>
                  <a:srgbClr val="003A70"/>
                </a:solidFill>
                <a:latin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075939"/>
            <a:ext cx="7772400" cy="593607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rgbClr val="00A9E0"/>
                </a:solidFill>
                <a:latin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733428" y="3907760"/>
            <a:ext cx="3389312" cy="889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 baseline="0">
                <a:solidFill>
                  <a:srgbClr val="003A70"/>
                </a:solidFill>
                <a:latin typeface="Arial"/>
              </a:defRPr>
            </a:lvl1pPr>
          </a:lstStyle>
          <a:p>
            <a:pPr lvl="0"/>
            <a:r>
              <a:rPr lang="en-US"/>
              <a:t>Month day, year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85800" y="3784574"/>
            <a:ext cx="7772400" cy="0"/>
          </a:xfrm>
          <a:prstGeom prst="line">
            <a:avLst/>
          </a:prstGeom>
          <a:ln>
            <a:solidFill>
              <a:srgbClr val="572C5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1523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on, Mission and Valu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45920" y="221539"/>
            <a:ext cx="5847618" cy="6395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4877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98CFB-4A78-494E-B655-411695D5DB47}" type="slidenum">
              <a:rPr lang="en-US" smtClean="0"/>
              <a:t>‹#›</a:t>
            </a:fld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57200" y="1211667"/>
            <a:ext cx="8229600" cy="0"/>
          </a:xfrm>
          <a:prstGeom prst="line">
            <a:avLst/>
          </a:prstGeom>
          <a:ln>
            <a:solidFill>
              <a:srgbClr val="572C5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6016752"/>
            <a:ext cx="68580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80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98CFB-4A78-494E-B655-411695D5DB47}" type="slidenum">
              <a:rPr lang="en-US" smtClean="0"/>
              <a:t>‹#›</a:t>
            </a:fld>
            <a:endParaRPr lang="en-US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457200" y="1211667"/>
            <a:ext cx="8229600" cy="0"/>
          </a:xfrm>
          <a:prstGeom prst="line">
            <a:avLst/>
          </a:prstGeom>
          <a:ln>
            <a:solidFill>
              <a:srgbClr val="572C5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6016752"/>
            <a:ext cx="68580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310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98CFB-4A78-494E-B655-411695D5DB47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1211667"/>
            <a:ext cx="8229600" cy="0"/>
          </a:xfrm>
          <a:prstGeom prst="line">
            <a:avLst/>
          </a:prstGeom>
          <a:ln>
            <a:solidFill>
              <a:srgbClr val="572C5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6016752"/>
            <a:ext cx="68580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753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rgbClr val="00A9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685800" y="2556466"/>
            <a:ext cx="7772400" cy="556359"/>
          </a:xfrm>
        </p:spPr>
        <p:txBody>
          <a:bodyPr>
            <a:normAutofit/>
          </a:bodyPr>
          <a:lstStyle>
            <a:lvl1pPr algn="l">
              <a:defRPr sz="3200" b="1" i="0">
                <a:solidFill>
                  <a:schemeClr val="bg1"/>
                </a:solidFill>
                <a:latin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685800" y="3075939"/>
            <a:ext cx="7772400" cy="593607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6016752"/>
            <a:ext cx="685799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564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98CFB-4A78-494E-B655-411695D5DB4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6016752"/>
            <a:ext cx="68580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901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98CFB-4A78-494E-B655-411695D5DB4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6016752"/>
            <a:ext cx="68580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467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98CFB-4A78-494E-B655-411695D5DB47}" type="slidenum">
              <a:rPr lang="en-US" smtClean="0"/>
              <a:t>‹#›</a:t>
            </a:fld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57200" y="1211667"/>
            <a:ext cx="8229600" cy="0"/>
          </a:xfrm>
          <a:prstGeom prst="line">
            <a:avLst/>
          </a:prstGeom>
          <a:ln>
            <a:solidFill>
              <a:srgbClr val="572C5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6016752"/>
            <a:ext cx="68580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950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98CFB-4A78-494E-B655-411695D5DB4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6016752"/>
            <a:ext cx="68580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240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A70"/>
                </a:solidFill>
                <a:latin typeface="Arial"/>
              </a:defRPr>
            </a:lvl1pPr>
          </a:lstStyle>
          <a:p>
            <a:fld id="{B0198CFB-4A78-494E-B655-411695D5DB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726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</p:sldLayoutIdLst>
  <p:txStyles>
    <p:titleStyle>
      <a:lvl1pPr algn="l" defTabSz="457200" rtl="0" eaLnBrk="1" latinLnBrk="0" hangingPunct="1">
        <a:spcBef>
          <a:spcPct val="0"/>
        </a:spcBef>
        <a:buNone/>
        <a:defRPr sz="2800" kern="1200" baseline="0">
          <a:solidFill>
            <a:srgbClr val="003A70"/>
          </a:solidFill>
          <a:latin typeface="Arial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anose="020B0604020202020204" pitchFamily="34" charset="0"/>
        <a:buChar char="−"/>
        <a:defRPr sz="2000" kern="1200">
          <a:solidFill>
            <a:schemeClr val="tx1"/>
          </a:solidFill>
          <a:latin typeface="Arial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anose="020B0604020202020204" pitchFamily="34" charset="0"/>
        <a:buChar char="−"/>
        <a:defRPr sz="2000" kern="1200">
          <a:solidFill>
            <a:schemeClr val="tx1"/>
          </a:solidFill>
          <a:latin typeface="Arial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anose="020B0604020202020204" pitchFamily="34" charset="0"/>
        <a:buChar char="−"/>
        <a:defRPr sz="2000" kern="1200">
          <a:solidFill>
            <a:schemeClr val="tx1"/>
          </a:solidFill>
          <a:latin typeface="Arial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anose="020B0604020202020204" pitchFamily="34" charset="0"/>
        <a:buChar char="−"/>
        <a:defRPr sz="2000" kern="1200">
          <a:solidFill>
            <a:schemeClr val="tx1"/>
          </a:solidFill>
          <a:latin typeface="Arial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anose="020B0604020202020204" pitchFamily="34" charset="0"/>
        <a:buChar char="−"/>
        <a:defRPr sz="2000" kern="1200">
          <a:solidFill>
            <a:schemeClr val="tx1"/>
          </a:solidFill>
          <a:latin typeface="Arial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6695"/>
          </a:xfrm>
        </p:spPr>
        <p:txBody>
          <a:bodyPr/>
          <a:lstStyle/>
          <a:p>
            <a:r>
              <a:rPr lang="en-US"/>
              <a:t>SMART Aim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1" y="1193799"/>
            <a:ext cx="6273800" cy="5181601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en-US" sz="1400" b="1"/>
              <a:t>S</a:t>
            </a:r>
            <a:r>
              <a:rPr lang="en-US" sz="1400"/>
              <a:t>pecific</a:t>
            </a:r>
          </a:p>
          <a:p>
            <a:pPr>
              <a:buFont typeface="Arial" charset="0"/>
              <a:buChar char="•"/>
            </a:pPr>
            <a:r>
              <a:rPr lang="en-US" sz="1400" b="1"/>
              <a:t>M</a:t>
            </a:r>
            <a:r>
              <a:rPr lang="en-US" sz="1400"/>
              <a:t>easurable</a:t>
            </a:r>
          </a:p>
          <a:p>
            <a:pPr>
              <a:buFont typeface="Arial" charset="0"/>
              <a:buChar char="•"/>
            </a:pPr>
            <a:r>
              <a:rPr lang="en-US" sz="1400" b="1"/>
              <a:t>A</a:t>
            </a:r>
            <a:r>
              <a:rPr lang="en-US" sz="1400"/>
              <a:t>chievable</a:t>
            </a:r>
          </a:p>
          <a:p>
            <a:pPr>
              <a:buFont typeface="Arial" charset="0"/>
              <a:buChar char="•"/>
            </a:pPr>
            <a:r>
              <a:rPr lang="en-US" sz="1400" b="1"/>
              <a:t>R</a:t>
            </a:r>
            <a:r>
              <a:rPr lang="en-US" sz="1400"/>
              <a:t>ealistic</a:t>
            </a:r>
          </a:p>
          <a:p>
            <a:pPr>
              <a:buFont typeface="Arial" charset="0"/>
              <a:buChar char="•"/>
            </a:pPr>
            <a:r>
              <a:rPr lang="en-US" sz="1400" b="1"/>
              <a:t>T</a:t>
            </a:r>
            <a:r>
              <a:rPr lang="en-US" sz="1400"/>
              <a:t>imely</a:t>
            </a:r>
          </a:p>
          <a:p>
            <a:pPr>
              <a:buFont typeface="Arial" charset="0"/>
              <a:buChar char="•"/>
            </a:pPr>
            <a:r>
              <a:rPr lang="en-US" sz="1400" b="1"/>
              <a:t>E</a:t>
            </a:r>
            <a:r>
              <a:rPr lang="en-US" sz="1400"/>
              <a:t>quitable</a:t>
            </a:r>
            <a:endParaRPr lang="en-US" sz="1400" b="1"/>
          </a:p>
          <a:p>
            <a:pPr marL="0" indent="0">
              <a:buNone/>
            </a:pPr>
            <a:r>
              <a:rPr lang="en-US" sz="1400">
                <a:solidFill>
                  <a:srgbClr val="0070C0"/>
                </a:solidFill>
              </a:rPr>
              <a:t>What are we trying to accomplish?</a:t>
            </a:r>
          </a:p>
          <a:p>
            <a:pPr marL="0" indent="0">
              <a:buNone/>
            </a:pPr>
            <a:r>
              <a:rPr lang="en-US" sz="1400"/>
              <a:t>What: </a:t>
            </a:r>
            <a:r>
              <a:rPr lang="en-US" sz="1000"/>
              <a:t>(Example: </a:t>
            </a:r>
            <a:r>
              <a:rPr lang="en-US" sz="1000" i="1"/>
              <a:t>Decrease readmissions in patients with bronchiolitis)</a:t>
            </a:r>
            <a:r>
              <a:rPr lang="en-US" sz="1400"/>
              <a:t>		</a:t>
            </a:r>
          </a:p>
          <a:p>
            <a:pPr marL="0" indent="0">
              <a:buNone/>
            </a:pPr>
            <a:r>
              <a:rPr lang="en-US" sz="1400"/>
              <a:t>By How Much: </a:t>
            </a:r>
            <a:r>
              <a:rPr lang="en-US" sz="1000"/>
              <a:t>(Example: </a:t>
            </a:r>
            <a:r>
              <a:rPr lang="en-US" sz="1000" i="1"/>
              <a:t>By 25%)</a:t>
            </a:r>
            <a:r>
              <a:rPr lang="en-US" sz="1000"/>
              <a:t>	</a:t>
            </a:r>
            <a:r>
              <a:rPr lang="en-US" sz="1400"/>
              <a:t>	</a:t>
            </a:r>
          </a:p>
          <a:p>
            <a:pPr marL="0" indent="0">
              <a:buNone/>
            </a:pPr>
            <a:r>
              <a:rPr lang="en-US" sz="1400"/>
              <a:t>By When:	</a:t>
            </a:r>
            <a:r>
              <a:rPr lang="en-US" sz="1000"/>
              <a:t>(Example: </a:t>
            </a:r>
            <a:r>
              <a:rPr lang="en-US" sz="1000" i="1"/>
              <a:t>March 2018)</a:t>
            </a:r>
            <a:endParaRPr lang="en-US" sz="1400" i="1"/>
          </a:p>
          <a:p>
            <a:pPr marL="0" indent="0">
              <a:buNone/>
            </a:pPr>
            <a:endParaRPr lang="en-US" sz="1400"/>
          </a:p>
          <a:p>
            <a:pPr marL="0" indent="0">
              <a:buNone/>
            </a:pPr>
            <a:r>
              <a:rPr lang="en-US" sz="1400">
                <a:solidFill>
                  <a:schemeClr val="accent1"/>
                </a:solidFill>
              </a:rPr>
              <a:t>How will we know that a change is an improvement?</a:t>
            </a:r>
          </a:p>
          <a:p>
            <a:pPr marL="0" indent="0">
              <a:buNone/>
            </a:pPr>
            <a:r>
              <a:rPr lang="en-US" sz="1400"/>
              <a:t>What will we measure?:</a:t>
            </a:r>
          </a:p>
          <a:p>
            <a:pPr marL="0" indent="0">
              <a:buNone/>
            </a:pPr>
            <a:r>
              <a:rPr lang="en-US" sz="1400"/>
              <a:t>How will we measure?:</a:t>
            </a:r>
          </a:p>
          <a:p>
            <a:pPr marL="0" indent="0">
              <a:buNone/>
            </a:pPr>
            <a:endParaRPr lang="en-US" sz="1400" b="1"/>
          </a:p>
          <a:p>
            <a:pPr marL="0" indent="0">
              <a:buNone/>
            </a:pPr>
            <a:r>
              <a:rPr lang="en-US" sz="1400" b="1" u="sng"/>
              <a:t>AIM Statement</a:t>
            </a:r>
            <a:r>
              <a:rPr lang="en-US" sz="1400" b="1"/>
              <a:t>: </a:t>
            </a:r>
          </a:p>
          <a:p>
            <a:pPr marL="0" indent="0">
              <a:buNone/>
            </a:pPr>
            <a:endParaRPr lang="en-US" sz="140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5667" y="1524000"/>
            <a:ext cx="1871133" cy="2690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487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werpoint_ynhhs_ch.pptx" id="{01030141-2F0E-4147-8D2D-D0AFF59EAA17}" vid="{940E134E-7A37-4836-ABD0-CA33C5A39D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9A76CDDDAD8C488EDB31FFF9B942D8" ma:contentTypeVersion="6" ma:contentTypeDescription="Create a new document." ma:contentTypeScope="" ma:versionID="7e61cf76e7c1eff617ebd93d93358d15">
  <xsd:schema xmlns:xsd="http://www.w3.org/2001/XMLSchema" xmlns:xs="http://www.w3.org/2001/XMLSchema" xmlns:p="http://schemas.microsoft.com/office/2006/metadata/properties" xmlns:ns2="20e24fcb-5537-4421-8976-6f5f8737dd79" xmlns:ns3="1f36c0dc-b529-479d-9ed0-17d4c9640aae" targetNamespace="http://schemas.microsoft.com/office/2006/metadata/properties" ma:root="true" ma:fieldsID="95d4f9b0583a1f2e1e750d49d6eb8074" ns2:_="" ns3:_="">
    <xsd:import namespace="20e24fcb-5537-4421-8976-6f5f8737dd79"/>
    <xsd:import namespace="1f36c0dc-b529-479d-9ed0-17d4c9640aa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0e24fcb-5537-4421-8976-6f5f8737dd7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36c0dc-b529-479d-9ed0-17d4c9640aae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62F904F-E4B2-4D22-8399-09A09C01C14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51CAF9B-4242-4B93-843B-B42F8BA72F2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B45C2D7-9839-4100-B88C-895136898F87}"/>
</file>

<file path=docProps/app.xml><?xml version="1.0" encoding="utf-8"?>
<Properties xmlns="http://schemas.openxmlformats.org/officeDocument/2006/extended-properties" xmlns:vt="http://schemas.openxmlformats.org/officeDocument/2006/docPropsVTypes">
  <Template>Childrens template A</Template>
  <Application>Microsoft Office PowerPoint</Application>
  <PresentationFormat>On-screen Show (4:3)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SMART Aim</vt:lpstr>
    </vt:vector>
  </TitlesOfParts>
  <Company>Yale-New Haven Health System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EDWARDS, LAUREN</dc:creator>
  <cp:revision>1</cp:revision>
  <cp:lastPrinted>2017-05-16T18:36:59Z</cp:lastPrinted>
  <dcterms:created xsi:type="dcterms:W3CDTF">2017-05-16T17:54:28Z</dcterms:created>
  <dcterms:modified xsi:type="dcterms:W3CDTF">2024-05-04T14:57:18Z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0x0101000D9A76CDDDAD8C488EDB31FFF9B942D8</vt:lpwstr>
  </property>
</Properties>
</file>